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4f272a3b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4f272a3b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4f272a3b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4f272a3b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4f272a3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4f272a3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4d910c1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4d910c1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4d910c1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4d910c1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4d910c1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4d910c1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4d910c16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4d910c16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4f272a3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4f272a3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4f272a3b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4f272a3b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4f272a3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4f272a3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4f272a3b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4f272a3b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layground.tensorflow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13" y="885150"/>
            <a:ext cx="8520600" cy="10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0" l="10522" r="0" t="10297"/>
          <a:stretch/>
        </p:blipFill>
        <p:spPr>
          <a:xfrm>
            <a:off x="3297049" y="2233575"/>
            <a:ext cx="2889801" cy="19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257325" y="239025"/>
            <a:ext cx="84117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9. Hidden Layers (Capas Ocultas)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Las </a:t>
            </a:r>
            <a:r>
              <a:rPr b="1" lang="en" sz="1400">
                <a:solidFill>
                  <a:schemeClr val="dk1"/>
                </a:solidFill>
              </a:rPr>
              <a:t>capas ocultas</a:t>
            </a:r>
            <a:r>
              <a:rPr lang="en" sz="1400">
                <a:solidFill>
                  <a:schemeClr val="dk1"/>
                </a:solidFill>
              </a:rPr>
              <a:t> son como los "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cerebros secretos</a:t>
            </a:r>
            <a:r>
              <a:rPr lang="en" sz="1400">
                <a:solidFill>
                  <a:schemeClr val="dk1"/>
                </a:solidFill>
              </a:rPr>
              <a:t>" que el modelo usa para procesar y entender los datos.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Cada capa oculta toma los datos, hace algunos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cálculos</a:t>
            </a:r>
            <a:r>
              <a:rPr lang="en" sz="1400">
                <a:solidFill>
                  <a:schemeClr val="dk1"/>
                </a:solidFill>
              </a:rPr>
              <a:t> y pasa el resultado a la siguiente capa.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Cuantas más capas haya, más "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inteligente</a:t>
            </a:r>
            <a:r>
              <a:rPr lang="en" sz="1400">
                <a:solidFill>
                  <a:schemeClr val="dk1"/>
                </a:solidFill>
              </a:rPr>
              <a:t>" puede ser el modelo, aunque también puede volverse más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complejo</a:t>
            </a:r>
            <a:r>
              <a:rPr lang="en" sz="1400">
                <a:solidFill>
                  <a:schemeClr val="dk1"/>
                </a:solidFill>
              </a:rPr>
              <a:t> y difícil de entrenar.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499" y="2247700"/>
            <a:ext cx="4927376" cy="28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00825" y="184650"/>
            <a:ext cx="80853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10. Output (Salida)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Finalmente, la </a:t>
            </a:r>
            <a:r>
              <a:rPr b="1" lang="en" sz="1600">
                <a:solidFill>
                  <a:schemeClr val="dk1"/>
                </a:solidFill>
              </a:rPr>
              <a:t>salida</a:t>
            </a:r>
            <a:r>
              <a:rPr lang="en" sz="1600">
                <a:solidFill>
                  <a:schemeClr val="dk1"/>
                </a:solidFill>
              </a:rPr>
              <a:t> es la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respuesta</a:t>
            </a:r>
            <a:r>
              <a:rPr lang="en" sz="1600">
                <a:solidFill>
                  <a:schemeClr val="dk1"/>
                </a:solidFill>
              </a:rPr>
              <a:t> que da el modelo después de aprender y hacer sus cálculos.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 una tarea de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clasificación</a:t>
            </a:r>
            <a:r>
              <a:rPr lang="en" sz="1600">
                <a:solidFill>
                  <a:schemeClr val="dk1"/>
                </a:solidFill>
              </a:rPr>
              <a:t>, la salida puede decirnos si una fruta es una manzana o una naranja.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regresión</a:t>
            </a:r>
            <a:r>
              <a:rPr lang="en" sz="1600">
                <a:solidFill>
                  <a:schemeClr val="dk1"/>
                </a:solidFill>
              </a:rPr>
              <a:t>, la salida podría ser un número, como el precio de una casa o la temperatura.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¡Es el resultado final de todo su aprendizaje!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75" y="2096098"/>
            <a:ext cx="7043400" cy="29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a la obra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Ingresa a </a:t>
            </a:r>
            <a:r>
              <a:rPr lang="en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https://playground.tensorflow.org/</a:t>
            </a:r>
            <a:r>
              <a:rPr lang="en">
                <a:solidFill>
                  <a:srgbClr val="000000"/>
                </a:solidFill>
              </a:rPr>
              <a:t>, explora la herramienta y resuelve: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Selecciona cada uno de los retos que se presentan y resuelve los problemas de clasificación y regresión.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Aplica cambios como agregar capas, cambiar el Learning Rate, cambiar la función de activación, agregar ruido a los datos, entre otras.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En un documento word, comparte los resultados obtenidos de la práctica con las </a:t>
            </a:r>
            <a:r>
              <a:rPr lang="en">
                <a:solidFill>
                  <a:srgbClr val="000000"/>
                </a:solidFill>
              </a:rPr>
              <a:t>imágenes</a:t>
            </a:r>
            <a:r>
              <a:rPr lang="en">
                <a:solidFill>
                  <a:srgbClr val="000000"/>
                </a:solidFill>
              </a:rPr>
              <a:t> resultado del modelo.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Realiza las conclusiones pertinentes de la práctica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Guarda el documento en la carpeta del Drive asignada.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 la herramienta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4260300" cy="3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1. Epoch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Imagina que tienes que practicar muchas veces para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aprender</a:t>
            </a:r>
            <a:r>
              <a:rPr lang="en" sz="1400">
                <a:solidFill>
                  <a:schemeClr val="dk1"/>
                </a:solidFill>
              </a:rPr>
              <a:t> algo bien, como andar en bicicleta.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Cada epoch es como un "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intento</a:t>
            </a:r>
            <a:r>
              <a:rPr lang="en" sz="1400">
                <a:solidFill>
                  <a:schemeClr val="dk1"/>
                </a:solidFill>
              </a:rPr>
              <a:t>" de aprendizaje que el modelo realiza al ver todos los datos de entrenamiento una vez.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Así que, cuanto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más epochs</a:t>
            </a:r>
            <a:r>
              <a:rPr lang="en" sz="1400">
                <a:solidFill>
                  <a:schemeClr val="dk1"/>
                </a:solidFill>
              </a:rPr>
              <a:t> tenga, más veces el modelo "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practica</a:t>
            </a:r>
            <a:r>
              <a:rPr lang="en" sz="1400">
                <a:solidFill>
                  <a:schemeClr val="dk1"/>
                </a:solidFill>
              </a:rPr>
              <a:t>" con los datos y aprende de ellos.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175" y="1514025"/>
            <a:ext cx="4267200" cy="2590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r>
              <a:rPr lang="en"/>
              <a:t>Contexto de la herramienta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43825"/>
            <a:ext cx="43011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2. Learning Rate (Tasa de Aprendizaje)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La tasa de aprendizaje es como la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velocidad</a:t>
            </a:r>
            <a:r>
              <a:rPr lang="en" sz="1400">
                <a:solidFill>
                  <a:schemeClr val="dk1"/>
                </a:solidFill>
              </a:rPr>
              <a:t> a la que el modelo aprende. Si es muy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alta</a:t>
            </a:r>
            <a:r>
              <a:rPr lang="en" sz="1400">
                <a:solidFill>
                  <a:schemeClr val="dk1"/>
                </a:solidFill>
              </a:rPr>
              <a:t>, el modelo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aprende rápido</a:t>
            </a:r>
            <a:r>
              <a:rPr lang="en" sz="1400">
                <a:solidFill>
                  <a:schemeClr val="dk1"/>
                </a:solidFill>
              </a:rPr>
              <a:t>, pero podría pasarse de la respuesta correcta, como si trataras de aprender a andar en bici demasiado rápido y te cayeras.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Si es muy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baja</a:t>
            </a:r>
            <a:r>
              <a:rPr lang="en" sz="1400">
                <a:solidFill>
                  <a:schemeClr val="dk1"/>
                </a:solidFill>
              </a:rPr>
              <a:t>, el modelo aprenderá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más despacio</a:t>
            </a:r>
            <a:r>
              <a:rPr lang="en" sz="1400">
                <a:solidFill>
                  <a:schemeClr val="dk1"/>
                </a:solidFill>
              </a:rPr>
              <a:t>, como si estuvieras pedaleando súper lento; ¡quizás ni llegues a ningún lado!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Encontrar el </a:t>
            </a:r>
            <a:r>
              <a:rPr b="1" lang="en" sz="1400">
                <a:solidFill>
                  <a:schemeClr val="dk1"/>
                </a:solidFill>
                <a:highlight>
                  <a:schemeClr val="accent6"/>
                </a:highlight>
              </a:rPr>
              <a:t>equilibrio</a:t>
            </a:r>
            <a:r>
              <a:rPr lang="en" sz="1400">
                <a:solidFill>
                  <a:schemeClr val="dk1"/>
                </a:solidFill>
              </a:rPr>
              <a:t> en la tasa de aprendizaje es clave para que el modelo aprenda correctamente.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00" y="1170125"/>
            <a:ext cx="2350626" cy="15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1125" y="3138575"/>
            <a:ext cx="2247300" cy="140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68200" y="587000"/>
            <a:ext cx="82782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</a:rPr>
              <a:t>3. Activation Functions (Funciones de Activación: Tanh, ReLU, Sigmoid, Linear)</a:t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Las </a:t>
            </a:r>
            <a:r>
              <a:rPr b="1" lang="en" sz="3500">
                <a:solidFill>
                  <a:schemeClr val="dk1"/>
                </a:solidFill>
              </a:rPr>
              <a:t>funciones de activación</a:t>
            </a:r>
            <a:r>
              <a:rPr lang="en" sz="3500">
                <a:solidFill>
                  <a:schemeClr val="dk1"/>
                </a:solidFill>
              </a:rPr>
              <a:t> son como los "</a:t>
            </a: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interruptores</a:t>
            </a:r>
            <a:r>
              <a:rPr lang="en" sz="3500">
                <a:solidFill>
                  <a:schemeClr val="dk1"/>
                </a:solidFill>
              </a:rPr>
              <a:t>" del cerebro del modelo que le ayudan a decidir qué hacer con la información que recibe:</a:t>
            </a:r>
            <a:endParaRPr sz="35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Tanh</a:t>
            </a:r>
            <a:r>
              <a:rPr lang="en" sz="3500">
                <a:solidFill>
                  <a:schemeClr val="dk1"/>
                </a:solidFill>
                <a:highlight>
                  <a:schemeClr val="accent6"/>
                </a:highlight>
              </a:rPr>
              <a:t>:</a:t>
            </a:r>
            <a:r>
              <a:rPr lang="en" sz="3500">
                <a:solidFill>
                  <a:schemeClr val="dk1"/>
                </a:solidFill>
              </a:rPr>
              <a:t> Convierte valores a un rango entre -1 y 1. Útil para </a:t>
            </a: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equilibrar</a:t>
            </a:r>
            <a:r>
              <a:rPr lang="en" sz="3500">
                <a:solidFill>
                  <a:schemeClr val="dk1"/>
                </a:solidFill>
              </a:rPr>
              <a:t> la información entre valores negativos y positivos.</a:t>
            </a:r>
            <a:endParaRPr sz="35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ReLU:</a:t>
            </a:r>
            <a:r>
              <a:rPr lang="en" sz="3500">
                <a:solidFill>
                  <a:schemeClr val="dk1"/>
                </a:solidFill>
              </a:rPr>
              <a:t> Es como un </a:t>
            </a: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interruptor</a:t>
            </a:r>
            <a:r>
              <a:rPr lang="en" sz="3500">
                <a:solidFill>
                  <a:schemeClr val="dk1"/>
                </a:solidFill>
              </a:rPr>
              <a:t> que deja pasar solo valores positivos y apaga los negativos. Muy usado en redes neuronales profundas.</a:t>
            </a:r>
            <a:endParaRPr sz="35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Sigmoid</a:t>
            </a:r>
            <a:r>
              <a:rPr lang="en" sz="3500">
                <a:solidFill>
                  <a:schemeClr val="dk1"/>
                </a:solidFill>
                <a:highlight>
                  <a:schemeClr val="accent6"/>
                </a:highlight>
              </a:rPr>
              <a:t>:</a:t>
            </a:r>
            <a:r>
              <a:rPr lang="en" sz="3500">
                <a:solidFill>
                  <a:schemeClr val="dk1"/>
                </a:solidFill>
              </a:rPr>
              <a:t> Es como una puerta que </a:t>
            </a: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convierte</a:t>
            </a:r>
            <a:r>
              <a:rPr lang="en" sz="3500">
                <a:solidFill>
                  <a:schemeClr val="dk1"/>
                </a:solidFill>
              </a:rPr>
              <a:t> los valores entre 0 y 1, como una probabilidad. Útil cuando queremos respuestas "suaves" o continuas.</a:t>
            </a:r>
            <a:endParaRPr sz="35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Linear</a:t>
            </a:r>
            <a:r>
              <a:rPr lang="en" sz="3500">
                <a:solidFill>
                  <a:schemeClr val="dk1"/>
                </a:solidFill>
                <a:highlight>
                  <a:schemeClr val="accent6"/>
                </a:highlight>
              </a:rPr>
              <a:t>:</a:t>
            </a:r>
            <a:r>
              <a:rPr lang="en" sz="3500">
                <a:solidFill>
                  <a:schemeClr val="dk1"/>
                </a:solidFill>
              </a:rPr>
              <a:t> Deja pasar los valores </a:t>
            </a:r>
            <a:r>
              <a:rPr b="1" lang="en" sz="3500">
                <a:solidFill>
                  <a:schemeClr val="dk1"/>
                </a:solidFill>
                <a:highlight>
                  <a:schemeClr val="accent6"/>
                </a:highlight>
              </a:rPr>
              <a:t>tal cual son</a:t>
            </a:r>
            <a:r>
              <a:rPr lang="en" sz="3500">
                <a:solidFill>
                  <a:schemeClr val="dk1"/>
                </a:solidFill>
              </a:rPr>
              <a:t>, como si no hubiera activación, lo cual es útil para problemas simples de regresión.</a:t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388" y="4059425"/>
            <a:ext cx="747599" cy="7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200" y="3978638"/>
            <a:ext cx="909174" cy="90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4431" l="12875" r="22845" t="4749"/>
          <a:stretch/>
        </p:blipFill>
        <p:spPr>
          <a:xfrm>
            <a:off x="5136000" y="4059425"/>
            <a:ext cx="767241" cy="7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8300" y="3897875"/>
            <a:ext cx="666247" cy="9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…Contexto de la herramienta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47346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4. Regularization (Regularización)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 </a:t>
            </a:r>
            <a:r>
              <a:rPr b="1" lang="en" sz="1600">
                <a:solidFill>
                  <a:schemeClr val="dk1"/>
                </a:solidFill>
              </a:rPr>
              <a:t>regularización</a:t>
            </a:r>
            <a:r>
              <a:rPr lang="en" sz="1600">
                <a:solidFill>
                  <a:schemeClr val="dk1"/>
                </a:solidFill>
              </a:rPr>
              <a:t> es como una "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red de seguridad</a:t>
            </a:r>
            <a:r>
              <a:rPr lang="en" sz="1600">
                <a:solidFill>
                  <a:schemeClr val="dk1"/>
                </a:solidFill>
              </a:rPr>
              <a:t>" que evita que el modelo aprenda cosas que no le sirven o lo hagan muy específico, como si un ciclista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solo aprendiera</a:t>
            </a:r>
            <a:r>
              <a:rPr lang="en" sz="1600">
                <a:solidFill>
                  <a:schemeClr val="dk1"/>
                </a:solidFill>
              </a:rPr>
              <a:t> a andar en un camino y se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perdiera</a:t>
            </a:r>
            <a:r>
              <a:rPr lang="en" sz="1600">
                <a:solidFill>
                  <a:schemeClr val="dk1"/>
                </a:solidFill>
              </a:rPr>
              <a:t> en otro.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 regularización ayuda a que el modelo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no dependa</a:t>
            </a:r>
            <a:r>
              <a:rPr lang="en" sz="1600">
                <a:solidFill>
                  <a:schemeClr val="dk1"/>
                </a:solidFill>
              </a:rPr>
              <a:t> demasiado de datos exactos, y esté listo para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enfrentarse </a:t>
            </a:r>
            <a:r>
              <a:rPr lang="en" sz="1600">
                <a:solidFill>
                  <a:schemeClr val="dk1"/>
                </a:solidFill>
              </a:rPr>
              <a:t>a nuevos desafíos.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5. Regularization Rate (Tasa de Regularización)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Este es el "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nivel</a:t>
            </a:r>
            <a:r>
              <a:rPr lang="en" sz="1600">
                <a:solidFill>
                  <a:schemeClr val="dk1"/>
                </a:solidFill>
              </a:rPr>
              <a:t>" de esa red de seguridad. Si es muy </a:t>
            </a:r>
            <a:r>
              <a:rPr b="1" lang="en" sz="1600">
                <a:solidFill>
                  <a:schemeClr val="dk1"/>
                </a:solidFill>
              </a:rPr>
              <a:t>alta</a:t>
            </a:r>
            <a:r>
              <a:rPr lang="en" sz="1600">
                <a:solidFill>
                  <a:schemeClr val="dk1"/>
                </a:solidFill>
              </a:rPr>
              <a:t>, el modelo será muy general y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no aprenderá mucho</a:t>
            </a:r>
            <a:r>
              <a:rPr lang="en" sz="1600">
                <a:solidFill>
                  <a:schemeClr val="dk1"/>
                </a:solidFill>
              </a:rPr>
              <a:t>. Si es muy baja, el modelo puede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sobre ajustarse</a:t>
            </a:r>
            <a:r>
              <a:rPr lang="en" sz="1600">
                <a:solidFill>
                  <a:schemeClr val="dk1"/>
                </a:solidFill>
              </a:rPr>
              <a:t> demasiado a los datos.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¡</a:t>
            </a:r>
            <a:r>
              <a:rPr lang="en" sz="1600">
                <a:solidFill>
                  <a:schemeClr val="dk1"/>
                </a:solidFill>
              </a:rPr>
              <a:t>Cómo</a:t>
            </a:r>
            <a:r>
              <a:rPr lang="en" sz="1600">
                <a:solidFill>
                  <a:schemeClr val="dk1"/>
                </a:solidFill>
              </a:rPr>
              <a:t> encontrar el punto justo en el freno de la bici!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75" y="1605525"/>
            <a:ext cx="2920225" cy="20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33450" y="195525"/>
            <a:ext cx="838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6. Problem Type (Tipo de Problema)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Aquí decides qué tipo de problema resolver: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Clasificación</a:t>
            </a:r>
            <a:r>
              <a:rPr lang="en" sz="1500">
                <a:solidFill>
                  <a:schemeClr val="dk1"/>
                </a:solidFill>
              </a:rPr>
              <a:t>: El modelo aprende a </a:t>
            </a:r>
            <a:r>
              <a:rPr b="1" lang="en" sz="1500">
                <a:solidFill>
                  <a:schemeClr val="dk1"/>
                </a:solidFill>
                <a:highlight>
                  <a:schemeClr val="accent6"/>
                </a:highlight>
              </a:rPr>
              <a:t>clasificar</a:t>
            </a:r>
            <a:r>
              <a:rPr lang="en" sz="1500">
                <a:solidFill>
                  <a:schemeClr val="dk1"/>
                </a:solidFill>
              </a:rPr>
              <a:t> o etiquetar cosas. Como si le enseñáramos a distinguir entre tipos de frutas o animales.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Regresión</a:t>
            </a:r>
            <a:r>
              <a:rPr lang="en" sz="1500">
                <a:solidFill>
                  <a:schemeClr val="dk1"/>
                </a:solidFill>
              </a:rPr>
              <a:t>: El modelo intenta </a:t>
            </a:r>
            <a:r>
              <a:rPr b="1" lang="en" sz="1500">
                <a:solidFill>
                  <a:schemeClr val="dk1"/>
                </a:solidFill>
                <a:highlight>
                  <a:schemeClr val="accent6"/>
                </a:highlight>
              </a:rPr>
              <a:t>predecir</a:t>
            </a:r>
            <a:r>
              <a:rPr lang="en" sz="1500">
                <a:solidFill>
                  <a:schemeClr val="dk1"/>
                </a:solidFill>
              </a:rPr>
              <a:t> valores continuos, como la temperatura de mañana o el precio de una casa.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150" y="2762250"/>
            <a:ext cx="47560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5007900" cy="3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7. Data (Datos)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Los </a:t>
            </a:r>
            <a:r>
              <a:rPr b="1" lang="en" sz="1500">
                <a:solidFill>
                  <a:schemeClr val="dk1"/>
                </a:solidFill>
              </a:rPr>
              <a:t>datos</a:t>
            </a:r>
            <a:r>
              <a:rPr lang="en" sz="1500">
                <a:solidFill>
                  <a:schemeClr val="dk1"/>
                </a:solidFill>
              </a:rPr>
              <a:t> son como los "ejercicios" de práctica del modelo.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Hay diferentes </a:t>
            </a:r>
            <a:r>
              <a:rPr b="1" lang="en" sz="1500">
                <a:solidFill>
                  <a:schemeClr val="dk1"/>
                </a:solidFill>
                <a:highlight>
                  <a:schemeClr val="accent6"/>
                </a:highlight>
              </a:rPr>
              <a:t>patrones</a:t>
            </a:r>
            <a:r>
              <a:rPr lang="en" sz="1500">
                <a:solidFill>
                  <a:schemeClr val="dk1"/>
                </a:solidFill>
              </a:rPr>
              <a:t> de datos, como círculos, líneas o espirales, y cada tipo de datos plantea un desafío diferente para el modelo.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¡Es como darle diferentes tipos de caminos para que practique!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400" y="1509950"/>
            <a:ext cx="2738100" cy="26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36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8. Features (Características)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Las </a:t>
            </a:r>
            <a:r>
              <a:rPr b="1" lang="en" sz="1600">
                <a:solidFill>
                  <a:schemeClr val="dk1"/>
                </a:solidFill>
              </a:rPr>
              <a:t>características</a:t>
            </a:r>
            <a:r>
              <a:rPr lang="en" sz="1600">
                <a:solidFill>
                  <a:schemeClr val="dk1"/>
                </a:solidFill>
              </a:rPr>
              <a:t> son las "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pistas</a:t>
            </a:r>
            <a:r>
              <a:rPr lang="en" sz="1600">
                <a:solidFill>
                  <a:schemeClr val="dk1"/>
                </a:solidFill>
              </a:rPr>
              <a:t>" que el modelo usa para aprender.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 una tarea de clasificación de frutas, las características podrían ser el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color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tamaño</a:t>
            </a:r>
            <a:r>
              <a:rPr lang="en" sz="1600">
                <a:solidFill>
                  <a:schemeClr val="dk1"/>
                </a:solidFill>
              </a:rPr>
              <a:t> o </a:t>
            </a:r>
            <a:r>
              <a:rPr b="1" lang="en" sz="1600">
                <a:solidFill>
                  <a:schemeClr val="dk1"/>
                </a:solidFill>
                <a:highlight>
                  <a:schemeClr val="accent6"/>
                </a:highlight>
              </a:rPr>
              <a:t>peso</a:t>
            </a:r>
            <a:r>
              <a:rPr lang="en" sz="1600">
                <a:solidFill>
                  <a:schemeClr val="dk1"/>
                </a:solidFill>
              </a:rPr>
              <a:t> de cada fruta.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En TensorFlow Playground, puedes activar o desactivar características para ver cómo afectan el aprendizaje del modelo.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